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Saira SemiCondensed Medium"/>
      <p:regular r:id="rId27"/>
      <p:bold r:id="rId28"/>
    </p:embeddedFont>
    <p:embeddedFont>
      <p:font typeface="Anaheim"/>
      <p:regular r:id="rId29"/>
    </p:embeddedFont>
    <p:embeddedFont>
      <p:font typeface="Saira SemiCondensed SemiBold"/>
      <p:regular r:id="rId30"/>
      <p:bold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Saira Semi Condensed"/>
      <p:regular r:id="rId36"/>
      <p:bold r:id="rId37"/>
    </p:embeddedFont>
    <p:embeddedFont>
      <p:font typeface="Bahiana"/>
      <p:regular r:id="rId38"/>
    </p:embeddedFont>
    <p:embeddedFont>
      <p:font typeface="Roboto Slab Regular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Regular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SairaSemiCondensedMedium-bold.fntdata"/><Relationship Id="rId27" Type="http://schemas.openxmlformats.org/officeDocument/2006/relationships/font" Target="fonts/SairaSemi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airaSemiCondensedSemiBold-bold.fntdata"/><Relationship Id="rId30" Type="http://schemas.openxmlformats.org/officeDocument/2006/relationships/font" Target="fonts/SairaSemiCondensed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1.xml"/><Relationship Id="rId37" Type="http://schemas.openxmlformats.org/officeDocument/2006/relationships/font" Target="fonts/SairaSemiCondensed-bold.fntdata"/><Relationship Id="rId14" Type="http://schemas.openxmlformats.org/officeDocument/2006/relationships/slide" Target="slides/slide10.xml"/><Relationship Id="rId36" Type="http://schemas.openxmlformats.org/officeDocument/2006/relationships/font" Target="fonts/SairaSemi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RobotoSlabRegular-regular.fntdata"/><Relationship Id="rId16" Type="http://schemas.openxmlformats.org/officeDocument/2006/relationships/slide" Target="slides/slide12.xml"/><Relationship Id="rId38" Type="http://schemas.openxmlformats.org/officeDocument/2006/relationships/font" Target="fonts/Bahian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14ab38a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14ab38a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As you all know,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 Worldwide spread of the new SARS-CoV-2, also as known as COVID-19 and/or the coronavirus, led the World Health Organization (WHO) to designate the virus as a pandemic. As the pandemic evolves, different parts of the United States are experiencing different levels of COVID-19 disease. The COVID-19 has affected every part of the world in 2020, and the purpose of this project reflects in scopes and areas that COVID-19 has impacted (Age, Socio-economic factors related to GDP, Locations, Populations, etc.) by analyzing the data of COVID-19 from multiple sets.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9e8fda2a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9e8fda2a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969fff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969fff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9e8fda2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9e8fda2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9e8fda2a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9e8fda2a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9e8fda2a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9e8fda2a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9e8fda2a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9e8fda2a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e8fda2a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9e8fda2a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9e8fda2a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9e8fda2a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9e8fda2a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9e8fda2a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9e8fda2a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9e8fda2a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naheim"/>
              <a:buChar char="●"/>
            </a:pPr>
            <a:r>
              <a:rPr lang="en">
                <a:solidFill>
                  <a:schemeClr val="lt1"/>
                </a:solidFill>
                <a:highlight>
                  <a:srgbClr val="000000"/>
                </a:highlight>
                <a:latin typeface="Anaheim"/>
                <a:ea typeface="Anaheim"/>
                <a:cs typeface="Anaheim"/>
                <a:sym typeface="Anaheim"/>
              </a:rPr>
              <a:t>This could be related to overcrowding at hospitals and lack of resources in hospitals</a:t>
            </a: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c1df8b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0c1df8b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14ab38a4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14ab38a4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Adding more factors to COVID-19 deaths, we wanted to analyze the relationship between COVID-19 deaths and the age group, since the media has been raising the concern of COVID-19’s vulnerability risk among people who are older. Based on CDC data, approximately 80% of the COVID-19 deaths are from adults age 65 years and older. In contrast, the age group of children age 14 and under has a significantly low death rate (approx. 0.03%) in the last 7 months of this Pandemic period. 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bad27d065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bad27d065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</a:rPr>
              <a:t>Our study in COVID-19 deaths in relation to gender indicates that men face a higher risk of death from COVID-19 than women across the age group from newborns to 84 years. This led to two questions, which are:  1) Is there a similar pattern between COVID-19 deaths in gender and other deaths (i.e., cancer, diabetes, heart diseases, etc.) in gender?, and 2) Why? </a:t>
            </a:r>
            <a:endParaRPr>
              <a:solidFill>
                <a:srgbClr val="424242"/>
              </a:solidFill>
            </a:endParaRPr>
          </a:p>
          <a:p>
            <a:pPr indent="45720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</a:rPr>
              <a:t>In order to answer the first question, we pulled another data from CDC; the number of deaths in top 7 causes in the United States by gender. It’s interesting to find out that the male group contains a higher number of deaths for heart diseases, cancer, unintentional injuries, chronic lower respiratory disease, stroke and diabetes compared to female. </a:t>
            </a:r>
            <a:endParaRPr>
              <a:solidFill>
                <a:srgbClr val="424242"/>
              </a:solidFill>
            </a:endParaRPr>
          </a:p>
          <a:p>
            <a:pPr indent="45720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</a:rPr>
              <a:t>As far as answering “why?” -- we were not able to find the direct correlation between the cause and effect; however, we could make an argument based on the CDC statistics that there is a correlation between the percentage of tobacco product use and deaths rate, since there are 25.8% of men in the United States saying yes to tobacco product use, compared to women in 14.1%.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Men: 25.8 %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Women: 14.1% </a:t>
            </a:r>
            <a:endParaRPr sz="2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152400" marR="152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b20e2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b20e2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9e8fda2a6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9e8fda2a6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Collectively as a team, we formulated these interesting questions to analysis: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c1df8b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0c1df8b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gather the data that’s directly related to COVID-19 and merged them into the subjective data based on the analytical points for the project. For COVID-19, we pulled Johns Hopkins and CDC as the main source and added COVID-tracking and BEA (</a:t>
            </a:r>
            <a:r>
              <a:rPr lang="en"/>
              <a:t>Bureau</a:t>
            </a:r>
            <a:r>
              <a:rPr lang="en"/>
              <a:t> of Economic Analysis). For our external data sources, we used 1) The World Bank, 2) Wikipedia for the World, and U.S. Census for the United States.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c1df8b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c1df8b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1019570e5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1019570e5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9e8fda2a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9e8fda2a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hyperlink" Target="http://bit.ly/2Tynxth" TargetMode="External"/><Relationship Id="rId8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2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2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2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2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2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2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90" name="Google Shape;90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13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49281" l="47240" r="147" t="1700"/>
          <a:stretch/>
        </p:blipFill>
        <p:spPr>
          <a:xfrm flipH="1" rot="10800000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24" name="Google Shape;124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6" name="Google Shape;12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28" name="Google Shape;28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" name="Google Shape;3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3"/>
            <p:cNvPicPr preferRelativeResize="0"/>
            <p:nvPr/>
          </p:nvPicPr>
          <p:blipFill rotWithShape="1">
            <a:blip r:embed="rId5">
              <a:alphaModFix/>
            </a:blip>
            <a:srcRect b="42676" l="48250" r="0" t="0"/>
            <a:stretch/>
          </p:blipFill>
          <p:spPr>
            <a:xfrm flipH="1" rot="10800000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 rot="10800000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61" name="Google Shape;161;p25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162" name="Google Shape;162;p25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5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165" name="Google Shape;165;p25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5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6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5" name="Google Shape;35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4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Relationship Id="rId10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subTitle"/>
          </p:nvPr>
        </p:nvSpPr>
        <p:spPr>
          <a:xfrm flipH="1">
            <a:off x="4721675" y="3220333"/>
            <a:ext cx="37023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1</a:t>
            </a:r>
            <a:endParaRPr b="1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Debra Wu, Michael Bien,</a:t>
            </a:r>
            <a:br>
              <a:rPr lang="en"/>
            </a:br>
            <a:r>
              <a:rPr lang="en"/>
              <a:t> Jinah Porter, Lupita Lopez</a:t>
            </a:r>
            <a:endParaRPr/>
          </a:p>
        </p:txBody>
      </p:sp>
      <p:sp>
        <p:nvSpPr>
          <p:cNvPr id="188" name="Google Shape;188;p29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189" name="Google Shape;189;p29"/>
          <p:cNvGrpSpPr/>
          <p:nvPr/>
        </p:nvGrpSpPr>
        <p:grpSpPr>
          <a:xfrm flipH="1">
            <a:off x="4469541" y="2100614"/>
            <a:ext cx="4226269" cy="2336850"/>
            <a:chOff x="439473" y="1811648"/>
            <a:chExt cx="4206917" cy="1744178"/>
          </a:xfrm>
        </p:grpSpPr>
        <p:sp>
          <p:nvSpPr>
            <p:cNvPr id="190" name="Google Shape;190;p2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 Deaths vs. GDP</a:t>
            </a:r>
            <a:endParaRPr/>
          </a:p>
        </p:txBody>
      </p:sp>
      <p:sp>
        <p:nvSpPr>
          <p:cNvPr id="277" name="Google Shape;277;p38"/>
          <p:cNvSpPr txBox="1"/>
          <p:nvPr/>
        </p:nvSpPr>
        <p:spPr>
          <a:xfrm>
            <a:off x="595875" y="1004150"/>
            <a:ext cx="2532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8" name="Google Shape;278;p38"/>
          <p:cNvSpPr txBox="1"/>
          <p:nvPr/>
        </p:nvSpPr>
        <p:spPr>
          <a:xfrm>
            <a:off x="2297325" y="1568150"/>
            <a:ext cx="4516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222925" y="1004150"/>
            <a:ext cx="34701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There is a strong positive correlation between GDP and deaths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Americas have experienced 51.6% of the global deaths, but these countries only represent 32.7% of the global GDP.</a:t>
            </a: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75" y="1169800"/>
            <a:ext cx="41148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6358800" y="899525"/>
            <a:ext cx="1631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0.673702343176233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 Deaths vs. Population</a:t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75" y="1169800"/>
            <a:ext cx="40974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222925" y="1004150"/>
            <a:ext cx="34701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There is no correlation between population and deaths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United States has only ~5% of the world population and has 20% of the COVID deaths  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 Deaths vs. Population</a:t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222925" y="1004150"/>
            <a:ext cx="34935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There is not a strong correlation between deaths and population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75" y="1169800"/>
            <a:ext cx="41148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6233125" y="899525"/>
            <a:ext cx="18381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0.36641957372944856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 Deaths vs. Population Density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222925" y="1004150"/>
            <a:ext cx="34857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There is absolutely no correlation between deaths and population density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Islands are the most population-dense countries and do not have a significant portion of the global deaths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75" y="1169800"/>
            <a:ext cx="41148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6189425" y="899525"/>
            <a:ext cx="19053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-0.03211284652098196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 vs GDP</a:t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2513" r="3704" t="5033"/>
          <a:stretch/>
        </p:blipFill>
        <p:spPr>
          <a:xfrm>
            <a:off x="1549800" y="1058525"/>
            <a:ext cx="6044400" cy="34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1549800" y="4501625"/>
            <a:ext cx="2395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Deaths and GDP (Million)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 vs. GDP</a:t>
            </a:r>
            <a:endParaRPr/>
          </a:p>
        </p:txBody>
      </p:sp>
      <p:sp>
        <p:nvSpPr>
          <p:cNvPr id="317" name="Google Shape;317;p43"/>
          <p:cNvSpPr txBox="1"/>
          <p:nvPr/>
        </p:nvSpPr>
        <p:spPr>
          <a:xfrm>
            <a:off x="595875" y="1004150"/>
            <a:ext cx="2532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As GDP grows, so does the number of deaths in each State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expectation of a negative correlation is proven wrong 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7016275" y="1134900"/>
            <a:ext cx="1697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0.</a:t>
            </a:r>
            <a:r>
              <a:rPr lang="en" sz="1050">
                <a:highlight>
                  <a:srgbClr val="FFFFFF"/>
                </a:highlight>
              </a:rPr>
              <a:t>8095835180978503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00" y="1408550"/>
            <a:ext cx="5093100" cy="30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 vs. GDP</a:t>
            </a:r>
            <a:endParaRPr/>
          </a:p>
        </p:txBody>
      </p:sp>
      <p:sp>
        <p:nvSpPr>
          <p:cNvPr id="325" name="Google Shape;325;p44"/>
          <p:cNvSpPr txBox="1"/>
          <p:nvPr/>
        </p:nvSpPr>
        <p:spPr>
          <a:xfrm>
            <a:off x="595875" y="1004150"/>
            <a:ext cx="25326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Further illustrated with States per region’s GDP and death rate 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6832125" y="1235763"/>
            <a:ext cx="1877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0</a:t>
            </a:r>
            <a:r>
              <a:rPr lang="en" sz="1050">
                <a:highlight>
                  <a:srgbClr val="FFFFFF"/>
                </a:highlight>
              </a:rPr>
              <a:t>.8095835180978503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300" y="1509450"/>
            <a:ext cx="5139650" cy="30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</a:t>
            </a:r>
            <a:endParaRPr/>
          </a:p>
        </p:txBody>
      </p:sp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250" y="1041413"/>
            <a:ext cx="5494801" cy="32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272450" y="868150"/>
            <a:ext cx="28560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New York &amp; New Jersey have the highest amount of deaths 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Alaska, Hawaii, Montana, Vermont &amp; Wyoming have the least amount of deaths 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 vs. Population </a:t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50" y="1459075"/>
            <a:ext cx="5484100" cy="2285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/>
        </p:nvSpPr>
        <p:spPr>
          <a:xfrm>
            <a:off x="272450" y="868150"/>
            <a:ext cx="2856000" cy="4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There is no strong relationship between population and Covid related death percentages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New York falls the highest in deaths, and is in the top 5 in population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 of Emergency: Deaths vs. Population</a:t>
            </a:r>
            <a:endParaRPr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925" y="1305825"/>
            <a:ext cx="5460199" cy="32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264200" y="944300"/>
            <a:ext cx="2894100" cy="3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aheim"/>
              <a:buChar char="●"/>
            </a:pPr>
            <a:r>
              <a:rPr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High r-value between deaths &amp; population, notes a high positive linear relationship</a:t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9" name="Google Shape;349;p47"/>
          <p:cNvSpPr txBox="1"/>
          <p:nvPr/>
        </p:nvSpPr>
        <p:spPr>
          <a:xfrm>
            <a:off x="7033000" y="944288"/>
            <a:ext cx="1877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r = 0.</a:t>
            </a:r>
            <a:r>
              <a:rPr lang="en" sz="1050">
                <a:highlight>
                  <a:srgbClr val="FFFFFF"/>
                </a:highlight>
              </a:rPr>
              <a:t>7947568502966617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subTitle"/>
          </p:nvPr>
        </p:nvSpPr>
        <p:spPr>
          <a:xfrm>
            <a:off x="576050" y="190925"/>
            <a:ext cx="4609500" cy="30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“As some countries start to open up we see cases and deaths starting to spike and concerns about potential lack of hospital capacity.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critical moment for countries and we ask leaders to put targeted measures in place that we know can suppress the spread and ensure that health systems and workers are protected.”</a:t>
            </a:r>
            <a:endParaRPr/>
          </a:p>
        </p:txBody>
      </p:sp>
      <p:sp>
        <p:nvSpPr>
          <p:cNvPr id="197" name="Google Shape;197;p30"/>
          <p:cNvSpPr txBox="1"/>
          <p:nvPr>
            <p:ph type="ctrTitle"/>
          </p:nvPr>
        </p:nvSpPr>
        <p:spPr>
          <a:xfrm>
            <a:off x="720000" y="3208925"/>
            <a:ext cx="40230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—DR. TEDROS ADHANOM GHEBREYESUS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HEALTH ORGANIZATION’S DIRECTOR GENERAL</a:t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flipH="1" rot="10800000">
            <a:off x="336300" y="239275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>
            <a:off x="4801850" y="2725900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 of Emergency:</a:t>
            </a:r>
            <a:r>
              <a:rPr lang="en">
                <a:solidFill>
                  <a:schemeClr val="dk1"/>
                </a:solidFill>
              </a:rPr>
              <a:t> Deaths and Age Group</a:t>
            </a:r>
            <a:endParaRPr sz="2400"/>
          </a:p>
        </p:txBody>
      </p:sp>
      <p:sp>
        <p:nvSpPr>
          <p:cNvPr id="355" name="Google Shape;355;p48"/>
          <p:cNvSpPr txBox="1"/>
          <p:nvPr/>
        </p:nvSpPr>
        <p:spPr>
          <a:xfrm>
            <a:off x="5484875" y="1145875"/>
            <a:ext cx="34563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Observations: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n" sz="19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The children under 14 has much lower death rate (0.03%) </a:t>
            </a:r>
            <a:endParaRPr sz="19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n" sz="19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Adults age 65 and above contains approx. 80% of the deaths </a:t>
            </a:r>
            <a:endParaRPr sz="19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700" y="1145950"/>
            <a:ext cx="4292199" cy="321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 of Alarm: </a:t>
            </a:r>
            <a:r>
              <a:rPr lang="en">
                <a:solidFill>
                  <a:schemeClr val="dk1"/>
                </a:solidFill>
              </a:rPr>
              <a:t> Deaths and Gender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50" y="1123024"/>
            <a:ext cx="4292199" cy="32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950" y="1123025"/>
            <a:ext cx="4023925" cy="32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/>
          <p:nvPr/>
        </p:nvSpPr>
        <p:spPr>
          <a:xfrm>
            <a:off x="3635800" y="2293876"/>
            <a:ext cx="3345300" cy="33453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0"/>
          <p:cNvSpPr/>
          <p:nvPr/>
        </p:nvSpPr>
        <p:spPr>
          <a:xfrm rot="10800000">
            <a:off x="4262691" y="614111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0"/>
          <p:cNvSpPr txBox="1"/>
          <p:nvPr>
            <p:ph type="title"/>
          </p:nvPr>
        </p:nvSpPr>
        <p:spPr>
          <a:xfrm>
            <a:off x="333975" y="379775"/>
            <a:ext cx="5902500" cy="13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71" name="Google Shape;371;p50"/>
          <p:cNvSpPr txBox="1"/>
          <p:nvPr>
            <p:ph idx="1" type="subTitle"/>
          </p:nvPr>
        </p:nvSpPr>
        <p:spPr>
          <a:xfrm>
            <a:off x="333975" y="1832825"/>
            <a:ext cx="5065500" cy="1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Stay safe by wearing masks and washing your hands!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/>
              <a:t>Any questions?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50" y="3297950"/>
            <a:ext cx="2602721" cy="173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9575" y="3297950"/>
            <a:ext cx="1888683" cy="17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250" y="3297950"/>
            <a:ext cx="3069515" cy="17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279125" y="1186750"/>
            <a:ext cx="72654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/>
              <a:t>Is there a relationship between COVID-19 deaths and the population, population density, and GDP at the global level?</a:t>
            </a:r>
            <a:br>
              <a:rPr lang="en" sz="1700"/>
            </a:b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>
                <a:solidFill>
                  <a:schemeClr val="dk1"/>
                </a:solidFill>
              </a:rPr>
              <a:t>Is there a relationship between COVID-19 deaths and the population, population density, and GDP in the U.S.?</a:t>
            </a:r>
            <a:br>
              <a:rPr lang="en" sz="1700"/>
            </a:b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/>
              <a:t>Does the age demonstrate the COVID-19 death risk in the United States?</a:t>
            </a:r>
            <a:br>
              <a:rPr lang="en" sz="1700"/>
            </a:b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/>
              <a:t>Does GDPs for each state have any relationships with COVID-19 related deaths?</a:t>
            </a:r>
            <a:br>
              <a:rPr lang="en" sz="1700"/>
            </a:b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700"/>
              <a:t>How is gender impacted by Covid-19 deaths in the U.S.?</a:t>
            </a:r>
            <a:endParaRPr sz="1700"/>
          </a:p>
        </p:txBody>
      </p:sp>
      <p:sp>
        <p:nvSpPr>
          <p:cNvPr id="205" name="Google Shape;205;p31"/>
          <p:cNvSpPr txBox="1"/>
          <p:nvPr>
            <p:ph type="ctrTitle"/>
          </p:nvPr>
        </p:nvSpPr>
        <p:spPr>
          <a:xfrm>
            <a:off x="1312700" y="351850"/>
            <a:ext cx="68919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Points of Analysis</a:t>
            </a:r>
            <a:endParaRPr sz="26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325" y="2983825"/>
            <a:ext cx="2159674" cy="21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 Sources </a:t>
            </a:r>
            <a:endParaRPr sz="4700"/>
          </a:p>
        </p:txBody>
      </p:sp>
      <p:sp>
        <p:nvSpPr>
          <p:cNvPr id="212" name="Google Shape;212;p32"/>
          <p:cNvSpPr txBox="1"/>
          <p:nvPr>
            <p:ph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ctrTitle"/>
          </p:nvPr>
        </p:nvSpPr>
        <p:spPr>
          <a:xfrm>
            <a:off x="936900" y="349075"/>
            <a:ext cx="7286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Exploration</a:t>
            </a:r>
            <a:endParaRPr sz="2600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383" y="1384150"/>
            <a:ext cx="2049846" cy="6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287" y="2630350"/>
            <a:ext cx="1278595" cy="5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900" y="1949886"/>
            <a:ext cx="2765325" cy="45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911" y="1231749"/>
            <a:ext cx="2765324" cy="50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5688" y="2252825"/>
            <a:ext cx="1721225" cy="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5675" y="3363067"/>
            <a:ext cx="2049849" cy="100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0266" y="3278050"/>
            <a:ext cx="1592061" cy="83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847225" y="1627525"/>
            <a:ext cx="34890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reliable data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data reported for certain countries (eg. North Korea, Palestine)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Reporting &amp; recording data inconsistencies between the Johns Hopkins data and the CDC data prevent us from comparing World vs. U.S.</a:t>
            </a:r>
            <a:endParaRPr/>
          </a:p>
        </p:txBody>
      </p:sp>
      <p:sp>
        <p:nvSpPr>
          <p:cNvPr id="230" name="Google Shape;230;p3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Data: </a:t>
            </a:r>
            <a:r>
              <a:rPr lang="en" sz="2600">
                <a:solidFill>
                  <a:srgbClr val="FFFFFF"/>
                </a:solidFill>
              </a:rPr>
              <a:t>Assumptions &amp; Limitations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231" name="Google Shape;231;p34"/>
          <p:cNvSpPr txBox="1"/>
          <p:nvPr>
            <p:ph idx="4" type="subTitle"/>
          </p:nvPr>
        </p:nvSpPr>
        <p:spPr>
          <a:xfrm>
            <a:off x="4751000" y="2948117"/>
            <a:ext cx="3231900" cy="513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Non-Political Stance</a:t>
            </a:r>
            <a:endParaRPr/>
          </a:p>
        </p:txBody>
      </p:sp>
      <p:sp>
        <p:nvSpPr>
          <p:cNvPr id="232" name="Google Shape;232;p34"/>
          <p:cNvSpPr txBox="1"/>
          <p:nvPr>
            <p:ph idx="3" type="subTitle"/>
          </p:nvPr>
        </p:nvSpPr>
        <p:spPr>
          <a:xfrm>
            <a:off x="541725" y="1361400"/>
            <a:ext cx="4523400" cy="513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Data: Johns Hopkins vs. CDC</a:t>
            </a:r>
            <a:endParaRPr/>
          </a:p>
        </p:txBody>
      </p:sp>
      <p:sp>
        <p:nvSpPr>
          <p:cNvPr id="233" name="Google Shape;233;p34"/>
          <p:cNvSpPr txBox="1"/>
          <p:nvPr>
            <p:ph idx="2" type="subTitle"/>
          </p:nvPr>
        </p:nvSpPr>
        <p:spPr>
          <a:xfrm>
            <a:off x="4751000" y="3296938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Intentionally not pulling data that could create political tension</a:t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 flipH="1" rot="10800000">
            <a:off x="782167" y="1243824"/>
            <a:ext cx="5502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 rot="10800000">
            <a:off x="7013505" y="2845036"/>
            <a:ext cx="5502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/>
              <a:t>.</a:t>
            </a:r>
            <a:endParaRPr/>
          </a:p>
        </p:txBody>
      </p:sp>
      <p:sp>
        <p:nvSpPr>
          <p:cNvPr id="241" name="Google Shape;241;p35"/>
          <p:cNvSpPr txBox="1"/>
          <p:nvPr>
            <p:ph type="ctrTitle"/>
          </p:nvPr>
        </p:nvSpPr>
        <p:spPr>
          <a:xfrm>
            <a:off x="1204900" y="1383150"/>
            <a:ext cx="3155400" cy="6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World &amp; COVID-19</a:t>
            </a:r>
            <a:endParaRPr sz="1600"/>
          </a:p>
        </p:txBody>
      </p:sp>
      <p:sp>
        <p:nvSpPr>
          <p:cNvPr id="242" name="Google Shape;242;p35"/>
          <p:cNvSpPr txBox="1"/>
          <p:nvPr>
            <p:ph idx="2" type="ctrTitle"/>
          </p:nvPr>
        </p:nvSpPr>
        <p:spPr>
          <a:xfrm>
            <a:off x="1129025" y="3419050"/>
            <a:ext cx="3903000" cy="7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A State of </a:t>
            </a:r>
            <a:r>
              <a:rPr lang="en"/>
              <a:t>Emergency:</a:t>
            </a:r>
            <a:r>
              <a:rPr lang="en"/>
              <a:t> </a:t>
            </a:r>
            <a:br>
              <a:rPr lang="en"/>
            </a:br>
            <a:r>
              <a:rPr lang="en"/>
              <a:t>			</a:t>
            </a:r>
            <a:r>
              <a:rPr lang="en" sz="1600"/>
              <a:t>The States &amp; COVID-19</a:t>
            </a:r>
            <a:endParaRPr sz="1600"/>
          </a:p>
        </p:txBody>
      </p:sp>
      <p:sp>
        <p:nvSpPr>
          <p:cNvPr id="243" name="Google Shape;243;p35"/>
          <p:cNvSpPr txBox="1"/>
          <p:nvPr>
            <p:ph idx="4" type="ctrTitle"/>
          </p:nvPr>
        </p:nvSpPr>
        <p:spPr>
          <a:xfrm>
            <a:off x="5316875" y="1286850"/>
            <a:ext cx="3827100" cy="7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United States &amp; COVID-19</a:t>
            </a:r>
            <a:endParaRPr/>
          </a:p>
        </p:txBody>
      </p:sp>
      <p:sp>
        <p:nvSpPr>
          <p:cNvPr id="244" name="Google Shape;244;p35"/>
          <p:cNvSpPr txBox="1"/>
          <p:nvPr>
            <p:ph idx="6" type="ctrTitle"/>
          </p:nvPr>
        </p:nvSpPr>
        <p:spPr>
          <a:xfrm>
            <a:off x="5217750" y="3488300"/>
            <a:ext cx="386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   Age of Alarm: </a:t>
            </a:r>
            <a:br>
              <a:rPr lang="en"/>
            </a:br>
            <a:r>
              <a:rPr lang="en"/>
              <a:t>		</a:t>
            </a:r>
            <a:r>
              <a:rPr lang="en" sz="1600"/>
              <a:t>Age &amp; Gender in U.S. &amp; COVID-19</a:t>
            </a:r>
            <a:endParaRPr sz="1600"/>
          </a:p>
        </p:txBody>
      </p:sp>
      <p:sp>
        <p:nvSpPr>
          <p:cNvPr id="245" name="Google Shape;245;p35"/>
          <p:cNvSpPr txBox="1"/>
          <p:nvPr>
            <p:ph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46" name="Google Shape;246;p35"/>
          <p:cNvSpPr txBox="1"/>
          <p:nvPr>
            <p:ph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47" name="Google Shape;247;p35"/>
          <p:cNvSpPr txBox="1"/>
          <p:nvPr>
            <p:ph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248" name="Google Shape;248;p35"/>
          <p:cNvGrpSpPr/>
          <p:nvPr/>
        </p:nvGrpSpPr>
        <p:grpSpPr>
          <a:xfrm>
            <a:off x="1129030" y="907796"/>
            <a:ext cx="4264565" cy="2266289"/>
            <a:chOff x="1205230" y="983996"/>
            <a:chExt cx="4264565" cy="2266289"/>
          </a:xfrm>
        </p:grpSpPr>
        <p:sp>
          <p:nvSpPr>
            <p:cNvPr id="249" name="Google Shape;249;p35"/>
            <p:cNvSpPr/>
            <p:nvPr/>
          </p:nvSpPr>
          <p:spPr>
            <a:xfrm flipH="1" rot="10800000">
              <a:off x="1205230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 flipH="1" rot="10800000">
              <a:off x="5254994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 flipH="1" rot="10800000">
              <a:off x="1205230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 flipH="1" rot="10800000">
              <a:off x="5254994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FINDINGS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36"/>
          <p:cNvSpPr txBox="1"/>
          <p:nvPr>
            <p:ph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ctrTitle"/>
          </p:nvPr>
        </p:nvSpPr>
        <p:spPr>
          <a:xfrm>
            <a:off x="939300" y="-3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World In Crisis: Deaths vs. GDP</a:t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50" y="415850"/>
            <a:ext cx="6390554" cy="4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1134450" y="4861800"/>
            <a:ext cx="2395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Deaths and GDP (100 Trillion)</a:t>
            </a:r>
            <a:endParaRPr sz="1000"/>
          </a:p>
        </p:txBody>
      </p:sp>
      <p:sp>
        <p:nvSpPr>
          <p:cNvPr id="266" name="Google Shape;266;p37"/>
          <p:cNvSpPr txBox="1"/>
          <p:nvPr/>
        </p:nvSpPr>
        <p:spPr>
          <a:xfrm>
            <a:off x="5168800" y="415850"/>
            <a:ext cx="23562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1,132,288 deaths as of 09/21/2020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1896925" y="2504425"/>
            <a:ext cx="31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1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704500" y="2698575"/>
            <a:ext cx="31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2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6360300" y="2638825"/>
            <a:ext cx="31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3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4172825" y="2222725"/>
            <a:ext cx="31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4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3921875" y="2075425"/>
            <a:ext cx="3138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5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